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88" r:id="rId16"/>
    <p:sldId id="273" r:id="rId17"/>
    <p:sldId id="274" r:id="rId18"/>
    <p:sldId id="277" r:id="rId19"/>
    <p:sldId id="275" r:id="rId20"/>
    <p:sldId id="276" r:id="rId21"/>
    <p:sldId id="278" r:id="rId22"/>
    <p:sldId id="289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71" r:id="rId31"/>
    <p:sldId id="269" r:id="rId32"/>
    <p:sldId id="285" r:id="rId33"/>
    <p:sldId id="270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304" autoAdjust="0"/>
  </p:normalViewPr>
  <p:slideViewPr>
    <p:cSldViewPr snapToGrid="0" snapToObjects="1">
      <p:cViewPr>
        <p:scale>
          <a:sx n="100" d="100"/>
          <a:sy n="100" d="100"/>
        </p:scale>
        <p:origin x="2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7D97-A05D-3A42-95E1-68350818142B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E96AD-50AC-174E-B3CC-4180A75C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Hi, Daniela! </a:t>
            </a:r>
            <a:r>
              <a:rPr lang="en-US" b="1" baseline="0" dirty="0" smtClean="0"/>
              <a:t>So glad you’re logged in!</a:t>
            </a:r>
          </a:p>
          <a:p>
            <a:endParaRPr lang="en-US" baseline="0" dirty="0" smtClean="0"/>
          </a:p>
          <a:p>
            <a:r>
              <a:rPr lang="en-US" dirty="0" smtClean="0"/>
              <a:t>Based on comparison of feedback</a:t>
            </a:r>
            <a:r>
              <a:rPr lang="en-US" baseline="0" dirty="0" smtClean="0"/>
              <a:t> from 42 senior employees and key players, </a:t>
            </a:r>
          </a:p>
          <a:p>
            <a:r>
              <a:rPr lang="en-US" baseline="0" dirty="0" smtClean="0"/>
              <a:t>including those within and outside of UX, </a:t>
            </a:r>
          </a:p>
          <a:p>
            <a:r>
              <a:rPr lang="en-US" baseline="0" dirty="0" smtClean="0"/>
              <a:t>we have personalized recommendations for </a:t>
            </a:r>
            <a:r>
              <a:rPr lang="en-US" b="1" baseline="0" dirty="0" smtClean="0"/>
              <a:t>upgrading your organization’s workflow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consider </a:t>
            </a:r>
            <a:r>
              <a:rPr lang="en-US" b="1" baseline="0" dirty="0" smtClean="0"/>
              <a:t>how our workflow relates to Decision Making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(Advance to next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Recurrent</a:t>
            </a:r>
            <a:r>
              <a:rPr lang="en-US" b="1" baseline="0" dirty="0" smtClean="0"/>
              <a:t> and outstanding pain points are divided into 2 </a:t>
            </a:r>
            <a:r>
              <a:rPr lang="en-US" b="1" baseline="0" dirty="0" err="1" smtClean="0"/>
              <a:t>catagories</a:t>
            </a:r>
            <a:r>
              <a:rPr lang="en-US" b="1" baseline="0" dirty="0" smtClean="0"/>
              <a:t>: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The list of </a:t>
            </a:r>
            <a:r>
              <a:rPr lang="en-US" b="1" baseline="0" dirty="0" smtClean="0"/>
              <a:t>Top shelf items </a:t>
            </a:r>
            <a:r>
              <a:rPr lang="en-US" baseline="0" dirty="0" smtClean="0"/>
              <a:t>include those which </a:t>
            </a:r>
            <a:r>
              <a:rPr lang="en-US" b="1" baseline="0" dirty="0" smtClean="0"/>
              <a:t>may require high levels of approval and/or funding</a:t>
            </a:r>
            <a:r>
              <a:rPr lang="en-US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Low-hanging fruit items </a:t>
            </a:r>
            <a:r>
              <a:rPr lang="en-US" baseline="0" dirty="0" smtClean="0"/>
              <a:t>include those which </a:t>
            </a:r>
            <a:r>
              <a:rPr lang="en-US" b="1" baseline="0" dirty="0" smtClean="0"/>
              <a:t>require initiative, reconsideration of process, and/or sharing of existing resources or awareness.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Low Hanging fruit items are in many cases symptoms of the Top Shelf problems.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Truly, the apple doesn’t fall far from the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9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Daniela, based on usage, your most recommended Top shelf</a:t>
            </a:r>
            <a:r>
              <a:rPr lang="en-US" b="1" baseline="0" dirty="0" smtClean="0"/>
              <a:t> shopping choices for upgrading UX include:</a:t>
            </a:r>
          </a:p>
          <a:p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Reconsideration of the relationship between UX and 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need for data sources and analysts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need for and retention of Development talent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Legal needs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Solve these and not only will you increase the speed, power and precision of UX.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Your partners will love you and we will all sing </a:t>
            </a:r>
            <a:r>
              <a:rPr lang="en-US" baseline="0" dirty="0" err="1" smtClean="0"/>
              <a:t>Kum</a:t>
            </a:r>
            <a:r>
              <a:rPr lang="en-US" baseline="0" dirty="0" smtClean="0"/>
              <a:t>-</a:t>
            </a:r>
            <a:r>
              <a:rPr lang="en-US" baseline="0" dirty="0" err="1" smtClean="0"/>
              <a:t>ba</a:t>
            </a:r>
            <a:r>
              <a:rPr lang="en-US" baseline="0" dirty="0" smtClean="0"/>
              <a:t>-yah.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Wait a minute, let’s be sure to read the Terms &amp; Conditions…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Lorum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ipsum</a:t>
            </a:r>
            <a:r>
              <a:rPr lang="en-US" baseline="0" dirty="0" smtClean="0"/>
              <a:t> dolor…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Vestobulum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nunc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felis</a:t>
            </a:r>
            <a:r>
              <a:rPr lang="en-US" baseline="0" dirty="0" smtClean="0"/>
              <a:t>..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Eh…it’s all Greek to Me…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Opa</a:t>
            </a:r>
            <a:r>
              <a:rPr lang="en-US" baseline="0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in defense of the Legal team,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root cause of our pain, as with some of our other problems,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has to do with a shortage of resources, </a:t>
            </a:r>
          </a:p>
          <a:p>
            <a:r>
              <a:rPr lang="en-US" baseline="0" dirty="0" smtClean="0"/>
              <a:t>the challenge of achieving early engagement,</a:t>
            </a:r>
          </a:p>
          <a:p>
            <a:r>
              <a:rPr lang="en-US" baseline="0" dirty="0" smtClean="0"/>
              <a:t>And that Legal is always avoided and treated as an after thought.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even when teams attempt early engagement,</a:t>
            </a:r>
          </a:p>
          <a:p>
            <a:r>
              <a:rPr lang="en-US" baseline="0" dirty="0" smtClean="0"/>
              <a:t>Word has it that attorneys are no call, no show for meetings.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have a look at the list of complaints and accusations.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(Read slide)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0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now that the fun one is out of the way, let’s seriously</a:t>
            </a:r>
            <a:r>
              <a:rPr lang="en-US" baseline="0" dirty="0" smtClean="0"/>
              <a:t> consider this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Probably the root of all evil in many ways, and also relates to the woeful finance model</a:t>
            </a:r>
          </a:p>
          <a:p>
            <a:r>
              <a:rPr lang="en-US" baseline="0" dirty="0" smtClean="0"/>
              <a:t>which is already well on the radar of leadership.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(Read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known</a:t>
            </a:r>
            <a:r>
              <a:rPr lang="en-US" baseline="0" dirty="0" smtClean="0"/>
              <a:t> and common demand, across organizations</a:t>
            </a:r>
          </a:p>
          <a:p>
            <a:r>
              <a:rPr lang="en-US" baseline="0" dirty="0" smtClean="0"/>
              <a:t>is the need for data sources and qualified analysts.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lack of data is a root problem exacerbating more than one</a:t>
            </a:r>
          </a:p>
          <a:p>
            <a:r>
              <a:rPr lang="en-US" baseline="0" dirty="0" smtClean="0"/>
              <a:t>of the Low Hanging Fruit problems, which we will see in a moment.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These</a:t>
            </a:r>
            <a:r>
              <a:rPr lang="en-US" b="0" baseline="0" dirty="0" smtClean="0"/>
              <a:t> bundles represent a breakdown of the process leading from understanding to action.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Here’s a process for ‘unbundling your choices’: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First, consider all </a:t>
            </a:r>
            <a:r>
              <a:rPr lang="en-US" i="1" baseline="0" dirty="0" smtClean="0"/>
              <a:t>possible</a:t>
            </a:r>
            <a:r>
              <a:rPr lang="en-US" baseline="0" dirty="0" smtClean="0"/>
              <a:t> scenarios – identify key decision makers &amp; SMEs, gather pain points without assumptions. Make it easy with a phone call, and let ‘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vent.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Next, narrow those possibilities down to establish a </a:t>
            </a:r>
            <a:r>
              <a:rPr lang="en-US" i="1" baseline="0" dirty="0" smtClean="0"/>
              <a:t>plausible</a:t>
            </a:r>
            <a:r>
              <a:rPr lang="en-US" baseline="0" dirty="0" smtClean="0"/>
              <a:t> contextual framework of common, recurring themes shared across organizations and form focus groups for discussion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Finally, connect the experts, facilitate brainstorming sessions and either escalate the most </a:t>
            </a:r>
            <a:r>
              <a:rPr lang="en-US" i="1" baseline="0" dirty="0" err="1" smtClean="0"/>
              <a:t>preferrable</a:t>
            </a:r>
            <a:r>
              <a:rPr lang="en-US" i="1" baseline="0" dirty="0" smtClean="0"/>
              <a:t> solutions, </a:t>
            </a:r>
            <a:r>
              <a:rPr lang="en-US" baseline="0" dirty="0" smtClean="0"/>
              <a:t>as needed, or begin taking action.</a:t>
            </a:r>
            <a:endParaRPr lang="en-US" b="0" baseline="0" dirty="0" smtClean="0"/>
          </a:p>
          <a:p>
            <a:endParaRPr lang="en-US" b="1" baseline="0" dirty="0" smtClean="0"/>
          </a:p>
          <a:p>
            <a:r>
              <a:rPr lang="en-US" b="1" dirty="0" smtClean="0"/>
              <a:t>Decision</a:t>
            </a:r>
            <a:r>
              <a:rPr lang="en-US" b="1" baseline="0" dirty="0" smtClean="0"/>
              <a:t> making is a matter of having freedom of choice. 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Decision Making task force </a:t>
            </a:r>
            <a:r>
              <a:rPr lang="en-US" baseline="0" dirty="0" smtClean="0"/>
              <a:t>was given a loose premise of seeking to understand </a:t>
            </a:r>
            <a:r>
              <a:rPr lang="en-US" b="1" baseline="0" dirty="0" smtClean="0"/>
              <a:t>how UX relates to other groups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for example, interaction with Business or outside vendors.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Establishing a broad contextual framework</a:t>
            </a:r>
            <a:r>
              <a:rPr lang="en-US" baseline="0" dirty="0" smtClean="0"/>
              <a:t> is necessary </a:t>
            </a:r>
            <a:r>
              <a:rPr lang="en-US" b="1" baseline="0" dirty="0" smtClean="0"/>
              <a:t>for identifying the obstacles and parameters that limit choices.</a:t>
            </a:r>
          </a:p>
          <a:p>
            <a:r>
              <a:rPr lang="en-US" baseline="0" dirty="0" smtClean="0"/>
              <a:t>Then, we can </a:t>
            </a:r>
            <a:r>
              <a:rPr lang="en-US" b="1" baseline="0" dirty="0" smtClean="0"/>
              <a:t>better</a:t>
            </a:r>
            <a:r>
              <a:rPr lang="en-US" baseline="0" dirty="0" smtClean="0"/>
              <a:t> </a:t>
            </a:r>
            <a:r>
              <a:rPr lang="en-US" b="1" baseline="0" dirty="0" smtClean="0"/>
              <a:t>understand motivations that may drive decision making, impact our workflow </a:t>
            </a:r>
            <a:r>
              <a:rPr lang="en-US" baseline="0" dirty="0" smtClean="0"/>
              <a:t>and ultimately </a:t>
            </a:r>
            <a:r>
              <a:rPr lang="en-US" b="1" baseline="0" dirty="0" smtClean="0"/>
              <a:t>impact user experience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</a:t>
            </a:r>
            <a:r>
              <a:rPr lang="en-US" b="1" baseline="0" dirty="0" smtClean="0"/>
              <a:t>how decision making can be empowered </a:t>
            </a:r>
            <a:r>
              <a:rPr lang="en-US" baseline="0" dirty="0" smtClean="0"/>
              <a:t>by </a:t>
            </a:r>
            <a:r>
              <a:rPr lang="en-US" b="1" baseline="0" dirty="0" smtClean="0"/>
              <a:t>liberating choices </a:t>
            </a:r>
            <a:r>
              <a:rPr lang="en-US" baseline="0" dirty="0" smtClean="0"/>
              <a:t>from unsavory default conditions and taxing work-</a:t>
            </a:r>
            <a:r>
              <a:rPr lang="en-US" baseline="0" dirty="0" err="1" smtClean="0"/>
              <a:t>arounds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primary proposed action is to get the experts talking to each other about how to overcome their common problems.</a:t>
            </a:r>
          </a:p>
          <a:p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issue of retaining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talent relates again more to our problematic finance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paying for top shelf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talent versus throwing more bodies at the job is another matter.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meantime, there are some great ideas out there about how to keep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talent on hand,</a:t>
            </a:r>
          </a:p>
          <a:p>
            <a:r>
              <a:rPr lang="en-US" baseline="0" dirty="0" smtClean="0"/>
              <a:t>and how to better collaborate with design.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lot more in the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9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now for the low hanging fruit…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the Low Hanging fruit menu.</a:t>
            </a:r>
          </a:p>
          <a:p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are some great, inexpensive and ripe resources already available</a:t>
            </a:r>
          </a:p>
          <a:p>
            <a:r>
              <a:rPr lang="en-US" baseline="0" dirty="0" smtClean="0"/>
              <a:t>right under your nose.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Accessorize and be the cool kid in the cafeteria, or on the bus.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the big kids will stop kicking your ass on the playground.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3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some candid feedback from our partners, and some insiders who want to help.</a:t>
            </a:r>
          </a:p>
          <a:p>
            <a:endParaRPr lang="en-US" dirty="0" smtClean="0"/>
          </a:p>
          <a:p>
            <a:r>
              <a:rPr lang="en-US" dirty="0" smtClean="0"/>
              <a:t>More related</a:t>
            </a:r>
            <a:r>
              <a:rPr lang="en-US" baseline="0" dirty="0" smtClean="0"/>
              <a:t> resources in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strong suspicion that this one relates to the big IT issue, but it’s not that simple.</a:t>
            </a:r>
          </a:p>
          <a:p>
            <a:endParaRPr lang="en-US" dirty="0" smtClean="0"/>
          </a:p>
          <a:p>
            <a:r>
              <a:rPr lang="en-US" dirty="0" smtClean="0"/>
              <a:t>It’s a real sore point for UX and there’s a lot of constructive feedback. Let’s have</a:t>
            </a:r>
            <a:r>
              <a:rPr lang="en-US" baseline="0" dirty="0" smtClean="0"/>
              <a:t> a look.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data is one thing, but interpreting it is another.</a:t>
            </a:r>
          </a:p>
          <a:p>
            <a:endParaRPr lang="en-US" dirty="0" smtClean="0"/>
          </a:p>
          <a:p>
            <a:r>
              <a:rPr lang="en-US" dirty="0" smtClean="0"/>
              <a:t>Maybe if it were more available people would be </a:t>
            </a:r>
          </a:p>
          <a:p>
            <a:r>
              <a:rPr lang="en-US" dirty="0" smtClean="0"/>
              <a:t>less inclined</a:t>
            </a:r>
            <a:r>
              <a:rPr lang="en-US" baseline="0" dirty="0" smtClean="0"/>
              <a:t> to see how far it can twist and stretch.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a lot of times it’s just honest misunderstanding.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</a:t>
            </a:r>
            <a:r>
              <a:rPr lang="en-US" baseline="0" dirty="0" smtClean="0"/>
              <a:t> idea straight from </a:t>
            </a:r>
            <a:r>
              <a:rPr lang="en-US" baseline="0" dirty="0" err="1" smtClean="0"/>
              <a:t>Krazy</a:t>
            </a:r>
            <a:r>
              <a:rPr lang="en-US" baseline="0" dirty="0" smtClean="0"/>
              <a:t> Matt’s UX </a:t>
            </a:r>
            <a:r>
              <a:rPr lang="en-US" baseline="0" dirty="0" err="1" smtClean="0"/>
              <a:t>Shak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Matthew </a:t>
            </a:r>
            <a:r>
              <a:rPr lang="en-US" baseline="0" dirty="0" err="1" smtClean="0"/>
              <a:t>Goodmanson</a:t>
            </a:r>
            <a:r>
              <a:rPr lang="en-US" baseline="0" dirty="0" smtClean="0"/>
              <a:t> can explain in detail, and there are a few others who seem</a:t>
            </a:r>
          </a:p>
          <a:p>
            <a:r>
              <a:rPr lang="en-US" baseline="0" dirty="0" smtClean="0"/>
              <a:t>to get where he’s coming from, possibly something Pat Hunt is working 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Would be interesting to get this conversation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40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something</a:t>
            </a:r>
            <a:r>
              <a:rPr lang="en-US" baseline="0" dirty="0" smtClean="0"/>
              <a:t> everyone feels strongly about </a:t>
            </a:r>
          </a:p>
          <a:p>
            <a:r>
              <a:rPr lang="en-US" baseline="0" dirty="0" smtClean="0"/>
              <a:t>but it’s not always so black and white.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8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UX’s got talent.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2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setting goals, keep in mind how addressing </a:t>
            </a:r>
            <a:r>
              <a:rPr lang="en-US" baseline="0" dirty="0" smtClean="0"/>
              <a:t>Top Shelf action items will alleviate or eliminate the Low-hanging fruit issues.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key decision makers from UX and our partner organizations agree on the issues, the combined voices may carry enough weight to afford consideration at higher levels </a:t>
            </a:r>
            <a:r>
              <a:rPr lang="en-US" baseline="0" smtClean="0"/>
              <a:t>of approval.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endParaRPr lang="en-US" baseline="0" dirty="0" smtClean="0"/>
          </a:p>
          <a:p>
            <a:r>
              <a:rPr lang="en-US" baseline="0" dirty="0" smtClean="0"/>
              <a:t>The search field challenges the natural assumption that we must always seek authority for answers.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 authority has it’s place, but some situations require only</a:t>
            </a:r>
          </a:p>
          <a:p>
            <a:r>
              <a:rPr lang="en-US" baseline="0" dirty="0" smtClean="0"/>
              <a:t>communication and exchange of awareness</a:t>
            </a:r>
          </a:p>
          <a:p>
            <a:r>
              <a:rPr lang="en-US" baseline="0" dirty="0" smtClean="0"/>
              <a:t>so that we can feel confident to take initiative in the face of ambiguity</a:t>
            </a:r>
          </a:p>
          <a:p>
            <a:r>
              <a:rPr lang="en-US" baseline="0" dirty="0" smtClean="0"/>
              <a:t>or to support those who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merely asking a question is enough initiative.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when a problem is urgent enough</a:t>
            </a:r>
          </a:p>
          <a:p>
            <a:r>
              <a:rPr lang="en-US" baseline="0" dirty="0" smtClean="0"/>
              <a:t>Or of such a magnitude</a:t>
            </a:r>
          </a:p>
          <a:p>
            <a:r>
              <a:rPr lang="en-US" baseline="0" dirty="0" smtClean="0"/>
              <a:t>Or persists long enough </a:t>
            </a:r>
          </a:p>
          <a:p>
            <a:r>
              <a:rPr lang="en-US" baseline="0" dirty="0" smtClean="0"/>
              <a:t>And asking questions and getting no answers is persistent or costly,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is cause enough to take license, to act autonomously, to make decisions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least until others are available, concerned or interested enough to assist.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(pause, continue)</a:t>
            </a:r>
            <a:endParaRPr lang="en-US" b="0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let’s get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value of having input and agreement about pain points </a:t>
            </a:r>
          </a:p>
          <a:p>
            <a:r>
              <a:rPr lang="en-US" dirty="0" smtClean="0"/>
              <a:t>from senior leaders and SMEs across organizations</a:t>
            </a:r>
          </a:p>
          <a:p>
            <a:r>
              <a:rPr lang="en-US" dirty="0" smtClean="0"/>
              <a:t>who are willing to speak to the issues: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1. The </a:t>
            </a:r>
            <a:r>
              <a:rPr lang="en-US" baseline="0" dirty="0" smtClean="0"/>
              <a:t>validity and magnitude of the problems can be established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Those who have understanding can discuss and problem solve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Big problems can be escalated for consideration at a board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here’s a strategy for upgrading DDUX and our partners.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2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now for a few questions…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14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some questions that emerged from the framework of issues.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Answering some of these questions</a:t>
            </a:r>
          </a:p>
          <a:p>
            <a:r>
              <a:rPr lang="en-US" baseline="0" dirty="0" smtClean="0"/>
              <a:t>may help frame some of the sources of tension</a:t>
            </a:r>
          </a:p>
          <a:p>
            <a:r>
              <a:rPr lang="en-US" baseline="0" dirty="0" smtClean="0"/>
              <a:t>and also hash out some of our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8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more dirty details, please read the full report</a:t>
            </a:r>
          </a:p>
          <a:p>
            <a:r>
              <a:rPr lang="en-US" baseline="0" dirty="0" smtClean="0"/>
              <a:t>which is brimming with great ideas, awareness,</a:t>
            </a:r>
          </a:p>
          <a:p>
            <a:r>
              <a:rPr lang="en-US" baseline="0" dirty="0" smtClean="0"/>
              <a:t>support and recommendations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key decision makers and subject matter experts.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Broken down by org, by topic,</a:t>
            </a:r>
          </a:p>
          <a:p>
            <a:r>
              <a:rPr lang="en-US" baseline="0" dirty="0" smtClean="0"/>
              <a:t>in a scan-friendly outline format.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Thanks for your attention and consideration.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r>
              <a:rPr lang="en-US" baseline="0" dirty="0" smtClean="0"/>
              <a:t> </a:t>
            </a:r>
            <a:r>
              <a:rPr lang="en-US" dirty="0" smtClean="0"/>
              <a:t>ran between half-an-hour</a:t>
            </a:r>
            <a:r>
              <a:rPr lang="en-US" baseline="0" dirty="0" smtClean="0"/>
              <a:t> and one hour each, </a:t>
            </a:r>
          </a:p>
          <a:p>
            <a:r>
              <a:rPr lang="en-US" baseline="0" dirty="0" smtClean="0"/>
              <a:t>and </a:t>
            </a:r>
            <a:r>
              <a:rPr lang="en-US" dirty="0" smtClean="0"/>
              <a:t>included </a:t>
            </a:r>
            <a:r>
              <a:rPr lang="en-US" b="1" dirty="0" smtClean="0"/>
              <a:t>42 senior decision makers</a:t>
            </a:r>
            <a:r>
              <a:rPr lang="en-US" b="1" baseline="0" dirty="0" smtClean="0"/>
              <a:t> and SMEs from UX, Business, Development, IT, Legal &amp; Compliance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baseline="0" dirty="0" smtClean="0"/>
              <a:t>Please read the PDF report </a:t>
            </a:r>
            <a:r>
              <a:rPr lang="en-US" b="0" baseline="0" dirty="0" smtClean="0"/>
              <a:t>which is written in a </a:t>
            </a:r>
            <a:r>
              <a:rPr lang="en-US" b="0" baseline="0" dirty="0" err="1" smtClean="0"/>
              <a:t>scannable</a:t>
            </a:r>
            <a:r>
              <a:rPr lang="en-US" b="0" baseline="0" dirty="0" smtClean="0"/>
              <a:t> outline format</a:t>
            </a:r>
          </a:p>
          <a:p>
            <a:r>
              <a:rPr lang="en-US" b="0" baseline="0" dirty="0" smtClean="0"/>
              <a:t>And includes additional </a:t>
            </a:r>
            <a:r>
              <a:rPr lang="en-US" baseline="0" dirty="0" smtClean="0"/>
              <a:t>action items and detailed feedback, broken down by organization, by topic.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24</a:t>
            </a:r>
            <a:r>
              <a:rPr lang="en-US" b="1" baseline="0" dirty="0" smtClean="0"/>
              <a:t> interviews from UX </a:t>
            </a:r>
            <a:r>
              <a:rPr lang="en-US" baseline="0" dirty="0" smtClean="0"/>
              <a:t>included team members from: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- Portfolio and Sustainment</a:t>
            </a:r>
            <a:endParaRPr lang="en-US" b="0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- Design</a:t>
            </a:r>
          </a:p>
          <a:p>
            <a:pPr marL="0" indent="0">
              <a:buFontTx/>
              <a:buNone/>
            </a:pPr>
            <a:r>
              <a:rPr lang="en-US" b="1" baseline="0" dirty="0" smtClean="0"/>
              <a:t>- Information architecture</a:t>
            </a:r>
          </a:p>
          <a:p>
            <a:r>
              <a:rPr lang="en-US" b="1" baseline="0" dirty="0" smtClean="0"/>
              <a:t>- Support</a:t>
            </a:r>
          </a:p>
          <a:p>
            <a:r>
              <a:rPr lang="en-US" b="1" baseline="0" dirty="0" smtClean="0"/>
              <a:t>- Standards</a:t>
            </a:r>
          </a:p>
          <a:p>
            <a:r>
              <a:rPr lang="en-US" b="1" baseline="0" dirty="0" smtClean="0"/>
              <a:t>- project management,</a:t>
            </a:r>
          </a:p>
          <a:p>
            <a:pPr marL="0" indent="0">
              <a:buFontTx/>
              <a:buNone/>
            </a:pPr>
            <a:r>
              <a:rPr lang="en-US" b="1" baseline="0" dirty="0" smtClean="0"/>
              <a:t>- Usability testing</a:t>
            </a:r>
          </a:p>
          <a:p>
            <a:r>
              <a:rPr lang="en-US" b="1" baseline="0" dirty="0" smtClean="0"/>
              <a:t>- and experience planning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8 interviews from Business</a:t>
            </a:r>
            <a:r>
              <a:rPr lang="en-US" dirty="0" smtClean="0"/>
              <a:t> also</a:t>
            </a:r>
            <a:r>
              <a:rPr lang="en-US" baseline="0" dirty="0" smtClean="0"/>
              <a:t> include feedback from </a:t>
            </a:r>
            <a:r>
              <a:rPr lang="en-US" b="1" baseline="0" dirty="0" smtClean="0"/>
              <a:t>AB testing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</a:t>
            </a:r>
            <a:r>
              <a:rPr lang="en-US" baseline="0" dirty="0" smtClean="0"/>
              <a:t> </a:t>
            </a:r>
            <a:r>
              <a:rPr lang="en-US" dirty="0" smtClean="0"/>
              <a:t>5 interviews from </a:t>
            </a:r>
            <a:r>
              <a:rPr lang="en-US" b="1" dirty="0" smtClean="0"/>
              <a:t>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2 key voices</a:t>
            </a:r>
            <a:r>
              <a:rPr lang="en-US" b="1" baseline="0" dirty="0" smtClean="0"/>
              <a:t> from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</a:t>
            </a:r>
            <a:r>
              <a:rPr lang="en-US" baseline="0" dirty="0" smtClean="0"/>
              <a:t> there are </a:t>
            </a:r>
            <a:r>
              <a:rPr lang="en-US" b="1" baseline="0" dirty="0" smtClean="0"/>
              <a:t>3 interviews with key players from</a:t>
            </a:r>
            <a:r>
              <a:rPr lang="en-US" baseline="0" dirty="0" smtClean="0"/>
              <a:t> </a:t>
            </a:r>
            <a:r>
              <a:rPr lang="en-US" b="1" baseline="0" dirty="0" smtClean="0"/>
              <a:t>Legal and Compliance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96AD-50AC-174E-B3CC-4180A75C0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8060-D79C-2048-92EB-80005867E3D0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5A5B-7576-9F48-BA1D-CDA00BA2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utral-n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utral-n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p-nav-topshe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4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p-topshelf-4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p-topshelf-legal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gal-modal-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gal-modal-mid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gal-modal-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leg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-ux-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datane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out_decisionma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-d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0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p-nav-bottomshe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op-bottomshelf-6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ux-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-busi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-datahand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-changemg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ag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vend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on-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8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utral-n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utral-n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ort-nav-quickst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7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ort-nav-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5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ddux-n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ddux-dhtml-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ddux-dhtml-busi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5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ddux-dhtml-d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ddux-dhtml-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ddux-dhtml-leg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1453</Words>
  <Application>Microsoft Macintosh PowerPoint</Application>
  <PresentationFormat>On-screen Show (4:3)</PresentationFormat>
  <Paragraphs>219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McIntire</dc:creator>
  <cp:lastModifiedBy>MCINTIRE, ANDY</cp:lastModifiedBy>
  <cp:revision>141</cp:revision>
  <dcterms:created xsi:type="dcterms:W3CDTF">2015-11-12T19:06:25Z</dcterms:created>
  <dcterms:modified xsi:type="dcterms:W3CDTF">2016-03-07T04:03:51Z</dcterms:modified>
</cp:coreProperties>
</file>